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1" r:id="rId9"/>
    <p:sldId id="263" r:id="rId10"/>
    <p:sldId id="271" r:id="rId11"/>
    <p:sldId id="264" r:id="rId12"/>
    <p:sldId id="26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CC66"/>
    <a:srgbClr val="FF3300"/>
    <a:srgbClr val="FF6600"/>
    <a:srgbClr val="FF0000"/>
    <a:srgbClr val="FFE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77286F-A377-4657-9B16-0B8DE49E4E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E4B3369-3EE2-4D65-91F2-DEDB83578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7313B5-8FA9-4A6F-8716-C1CC9C665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7C2BB2-00D7-47CC-9C2B-407A88E2B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C029D2-4142-478A-802F-6B6255CB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71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D8C191-87A0-48F4-BACC-AF2CD0D0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AE4483-02CF-47D2-8607-FE534B98D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FBBA0F-182E-4328-939E-2A61782B4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E5EFA4-DA92-483B-AB14-192DA206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E2C9A7-C9FE-43B8-BACE-0520E7FF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86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AC1EE31-6CAE-42F4-AD52-50B95EA2D5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D833D74-A2F7-4305-A234-BADEC76C5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81FF81-B612-412D-A1D2-85631EA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EE1F9B-A979-49DE-9200-C7F90F32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B84362-FA69-4111-86D0-CE7919C13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9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2EB2D9-3FD1-4E5C-BD2E-4B5B121DC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E93DE4D-9AFB-4812-87A2-97DD72CCA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CB37F3-5605-41A5-8706-8DDAF9966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DACB35-CA89-47DF-9982-E642CA90C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37AE48-4AF0-42A8-8A09-4650930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578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81EB07-6A4B-4E09-87C4-68F02BA4C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5C9465-A1EF-49E7-A2F3-E42DE9DAC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49F7BD-B945-409F-A130-ED6FB9DB0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BC9D21-B322-4CA3-B2FE-26AC38204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2D6002-1C3E-4616-9D7D-6F8948B1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87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CFA224-5F67-48D3-99BC-B003EA93F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48AD42-DFEA-4A3E-B0A1-405EF4F48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035CFD7-006C-4F06-AA01-E35B1264D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B00E4CF-7B2F-4FFD-B1A2-E14CC8C48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83A0AE-42B1-4413-8DCC-B9944097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5418A27-3C46-4090-9441-875A85945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58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069E76-1713-47D5-961E-7F1BDE1E9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1F6432-0DE5-4A13-A532-3C3942B34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F6D0B8B-3FB2-449D-84C0-7B140B337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3D51FD9-C0E5-46B1-ACC3-3F9552F06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ADE4715-20D2-4CAA-ADFB-4DC75A9F6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4E6796-AB0F-4475-A946-14698B14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8868DA7-7409-4AC9-989B-3E9F4CD1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1D74B55-37BF-462E-9B7E-B70844681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19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9E5E4B-C613-4864-A647-283462720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B730C10-6777-425C-A562-A30F9D307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858244F-B347-455D-8C1B-46FDA1185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C1D25A0-2EA3-4796-B3B0-4A4EACA3B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11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4ECFE4B-BFD7-4003-94EB-817CC7E2B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0225C67-C120-44B4-B805-57F54CA8E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C1C94A6-6335-4ACC-A75B-C525C4DE3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898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223F37-9575-4F36-B53C-3F0DA3452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73DDD0-B4CA-4E7B-B215-4513ADF38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1B52A28-360D-43A7-81E4-90E8B6EAF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3B13DF0-9FB3-48F3-BA88-40EA65640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53923A-61AA-4774-A375-8EF5B7A3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FE03D4-FE65-4C14-BA40-9D97A5AB6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73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D40FE2-07A3-46CD-B0F1-1E35275A4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61428F0-E370-4044-ACA8-9D1251388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BDE594F-30D2-418F-91F9-60ECAC666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2E9DB9A-8881-4957-B705-8A106B94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1CA6DA-101F-4B51-9786-DC9FFE94C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B34C583-A414-43E9-82B9-DAAD41155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0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8DCF1FE-7F8B-45D0-B999-D48D9F9A8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69DEA3-2BBA-4E8E-AE5D-480B31935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5DB0D4-91A1-43F5-9574-160A78C5F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48FC3-9D02-4842-93C6-7DC8B1C5D79D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6FC089-43FD-461A-96E2-16A4E1C25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22B028-A43F-4408-A371-D53374D1CA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F4CE8-1C71-4301-A081-8C7218B366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1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BA79A49E-F3E6-4D72-A126-5652E4E21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4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6623D79-A36C-4C6C-A0D7-CF64ACD94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4BDF29F7-190D-48CE-8EBB-8D7C83F94648}"/>
              </a:ext>
            </a:extLst>
          </p:cNvPr>
          <p:cNvSpPr/>
          <p:nvPr/>
        </p:nvSpPr>
        <p:spPr>
          <a:xfrm>
            <a:off x="2011254" y="1438518"/>
            <a:ext cx="81694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坚持和完善社会主义基本经济制度，推动经济高质量发展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坚持和完善繁荣发展社会主义先进文化的制度，巩固全体人民团结奋斗的共同思想基础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坚持和完善统筹城乡的民生保障制度，满足人民日益增长的美好生活需要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坚持和完善共建共治共享的社会治理制度，保持社会稳定、维护国家安全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坚持和完善生态文明制度体系</a:t>
            </a:r>
            <a:r>
              <a:rPr lang="en-US" altLang="zh-CN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促进人与自然和谐共生</a:t>
            </a:r>
          </a:p>
        </p:txBody>
      </p:sp>
    </p:spTree>
    <p:extLst>
      <p:ext uri="{BB962C8B-B14F-4D97-AF65-F5344CB8AC3E}">
        <p14:creationId xmlns:p14="http://schemas.microsoft.com/office/powerpoint/2010/main" val="3641595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B47921F-D172-4A05-980C-EC6A35336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724CB8EE-ED0E-4FF9-BD86-FBEEFEF2C4F5}"/>
              </a:ext>
            </a:extLst>
          </p:cNvPr>
          <p:cNvSpPr/>
          <p:nvPr/>
        </p:nvSpPr>
        <p:spPr>
          <a:xfrm>
            <a:off x="2326134" y="1571685"/>
            <a:ext cx="75397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坚持和完善党对人民军队的绝对领导制度，确保人民军队忠实履行新时代使命任务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坚持和完善“一国两制”制度体系，推进祖国和平统一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坚持和完善独立自主的和平外交政策，推动构建人类命运共同体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坚持和完善党和国家监督体系，强化对权力运行的制约和监督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7327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2577017-40EA-40D4-B1F5-E3BA979BF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52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DAD25D1A-DFB0-499F-A34B-9E0C52DCA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2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0D21CA57-5E0D-4B55-B68D-C0B6F55A6A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68601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75010D7-CF22-43C4-91F3-987774EF5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D38D82B-0BF2-4653-A91E-F207D39841F7}"/>
              </a:ext>
            </a:extLst>
          </p:cNvPr>
          <p:cNvSpPr txBox="1"/>
          <p:nvPr/>
        </p:nvSpPr>
        <p:spPr>
          <a:xfrm>
            <a:off x="3397928" y="1081297"/>
            <a:ext cx="5396144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全会强调，我国国家制度和国家治理体系具有多方面的显著优势，主要是：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BB25EFF-3FBD-4AB2-86AE-7E0F3C28840F}"/>
              </a:ext>
            </a:extLst>
          </p:cNvPr>
          <p:cNvSpPr txBox="1"/>
          <p:nvPr/>
        </p:nvSpPr>
        <p:spPr>
          <a:xfrm>
            <a:off x="2176971" y="2083396"/>
            <a:ext cx="78380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坚持党的集中统一领导，坚持党的科学理论，保持政治稳定，确保国家始终沿着社会主义方向前进的显著优势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坚持人民当家作主，发展人民民主，密切联系群众，紧紧依靠人民推动国家发展的显著优势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坚持全面依法治国，建设社会主义法治国家，切实保障社会公平正义和人民权利的显著优势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716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1AC5D03-E5D1-4173-8D17-4B2C39BBD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5F20333-A783-480C-AB56-086DD67D44C4}"/>
              </a:ext>
            </a:extLst>
          </p:cNvPr>
          <p:cNvSpPr txBox="1"/>
          <p:nvPr/>
        </p:nvSpPr>
        <p:spPr>
          <a:xfrm>
            <a:off x="1932372" y="1536173"/>
            <a:ext cx="83272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坚持全国一盘棋，调动各方面积极性，集中力量办大事的显著优势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坚持各民族一律平等，铸牢中华民族共同体意识，实现共同团结奋斗、共同繁荣发展的显著优势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坚持公有制为主体、多种所有制经济共同发展和按劳分配为主体、多种分配方式并存，把社会主义制度和市场经济有机结合起来，不断解放和发展社会生产力的显著优势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2286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1AC5D03-E5D1-4173-8D17-4B2C39BBD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1E2A67E-0AEA-4437-901E-80E3830525A9}"/>
              </a:ext>
            </a:extLst>
          </p:cNvPr>
          <p:cNvSpPr txBox="1"/>
          <p:nvPr/>
        </p:nvSpPr>
        <p:spPr>
          <a:xfrm>
            <a:off x="1870969" y="1658696"/>
            <a:ext cx="84500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坚持共同的理想信念、价值理念、道德观念，弘扬中华优秀传统文化、革命文化、社会主义先进文化，促进全体人民在思想上精神上紧紧团结在一起的显著优势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坚持以人民为中心的发展思想，不断保障和改善民生、增进人民福祉，走共同富裕道路的显著优势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坚持改革创新、与时俱进，善于自我完善、自我发展，使社会充满生机活力的显著优势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718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1AC5D03-E5D1-4173-8D17-4B2C39BBD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4C31DDF6-6D34-4E09-9187-3C0731F9EBD4}"/>
              </a:ext>
            </a:extLst>
          </p:cNvPr>
          <p:cNvSpPr/>
          <p:nvPr/>
        </p:nvSpPr>
        <p:spPr>
          <a:xfrm>
            <a:off x="2000435" y="1488256"/>
            <a:ext cx="81911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坚持德才兼备、选贤任能，聚天下英才而用之，培养造就更多更优秀人才的显著优势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坚持党指挥枪，确保人民军队绝对忠诚于党和人民，有力保障国家主权、安全、发展利益的显著优势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坚持“一国两制”，保持香港、澳门长期繁荣稳定，促进祖国和平统一的显著优势</a:t>
            </a: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坚持独立自主和对外开放相统一，积极参与全球治理，为构建人类命运共同体不断作出贡献的显著优势</a:t>
            </a:r>
          </a:p>
        </p:txBody>
      </p:sp>
    </p:spTree>
    <p:extLst>
      <p:ext uri="{BB962C8B-B14F-4D97-AF65-F5344CB8AC3E}">
        <p14:creationId xmlns:p14="http://schemas.microsoft.com/office/powerpoint/2010/main" val="1720480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49963DF-0294-4E6D-832A-C5B373B080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C8BA363-877D-4D50-AE75-3CFDB37DF102}"/>
              </a:ext>
            </a:extLst>
          </p:cNvPr>
          <p:cNvSpPr txBox="1"/>
          <p:nvPr/>
        </p:nvSpPr>
        <p:spPr>
          <a:xfrm>
            <a:off x="3085359" y="433227"/>
            <a:ext cx="693753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全会提出，坚持和完善中国特色社会主义制度、推进国家治理体系和治理能力现代化的总体目标是：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8FF23B0-7FE0-4CD3-A1C1-B3DE2B97FE8C}"/>
              </a:ext>
            </a:extLst>
          </p:cNvPr>
          <p:cNvSpPr/>
          <p:nvPr/>
        </p:nvSpPr>
        <p:spPr>
          <a:xfrm>
            <a:off x="2470952" y="1720840"/>
            <a:ext cx="72500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到我们党成立一百年时，在各方面制度更加成熟更加定型上取得明显成效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到二○三五年，各方面制度更加完善，基本实现国家治理体系和治理能力现代化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到新中国成立一百年时，全面实现国家治理体系和治理能力现代化</a:t>
            </a:r>
            <a:r>
              <a:rPr lang="en-US" altLang="zh-CN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使中国特色社会主义制度更加巩固、优越性充分展现</a:t>
            </a:r>
          </a:p>
        </p:txBody>
      </p:sp>
    </p:spTree>
    <p:extLst>
      <p:ext uri="{BB962C8B-B14F-4D97-AF65-F5344CB8AC3E}">
        <p14:creationId xmlns:p14="http://schemas.microsoft.com/office/powerpoint/2010/main" val="1513298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A30BF7-7AF7-43A0-9779-A27A0A1E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6623D79-A36C-4C6C-A0D7-CF64ACD94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A5469681-A761-4B07-9EEF-DA974BC92A37}"/>
              </a:ext>
            </a:extLst>
          </p:cNvPr>
          <p:cNvSpPr/>
          <p:nvPr/>
        </p:nvSpPr>
        <p:spPr>
          <a:xfrm>
            <a:off x="1857282" y="1536174"/>
            <a:ext cx="84774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坚持和完善党的领导制度体系，提高党科学执政、民主执政、依法执政水平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坚持和完善人民当家作主制度体系，发展社会主义民主政治</a:t>
            </a:r>
            <a:b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坚持和完善中国特色社会主义法治体系，提高党依法治国、依法执政能力</a:t>
            </a:r>
            <a:b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CC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r>
              <a:rPr lang="zh-CN" altLang="en-US" sz="2400" dirty="0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坚持和完善中国特色社会主义行政体制，构建职责明确、依法行政的政府治理体系</a:t>
            </a:r>
            <a:endParaRPr lang="zh-CN" altLang="en-US" sz="2400" dirty="0">
              <a:solidFill>
                <a:srgbClr val="FFCC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6831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Microsoft Office PowerPoint</Application>
  <PresentationFormat>宽屏</PresentationFormat>
  <Paragraphs>34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等线</vt:lpstr>
      <vt:lpstr>等线 Light</vt:lpstr>
      <vt:lpstr>黑体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石 航</dc:creator>
  <cp:lastModifiedBy>石 航</cp:lastModifiedBy>
  <cp:revision>12</cp:revision>
  <dcterms:created xsi:type="dcterms:W3CDTF">2019-11-02T07:37:41Z</dcterms:created>
  <dcterms:modified xsi:type="dcterms:W3CDTF">2019-11-02T09:26:59Z</dcterms:modified>
</cp:coreProperties>
</file>